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55" autoAdjust="0"/>
  </p:normalViewPr>
  <p:slideViewPr>
    <p:cSldViewPr snapToGrid="0">
      <p:cViewPr varScale="1">
        <p:scale>
          <a:sx n="63" d="100"/>
          <a:sy n="63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D01DC-4143-4838-9CBF-BB360167200D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FBA61-797B-4E07-96CB-5EE9D5BFD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037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3F39-A62B-4B43-88EF-B995DF8646ED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24737-429F-4E6F-8F63-12C4B767A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84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3F39-A62B-4B43-88EF-B995DF8646ED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24737-429F-4E6F-8F63-12C4B767A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657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3F39-A62B-4B43-88EF-B995DF8646ED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24737-429F-4E6F-8F63-12C4B767A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854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3F39-A62B-4B43-88EF-B995DF8646ED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24737-429F-4E6F-8F63-12C4B767A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162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3F39-A62B-4B43-88EF-B995DF8646ED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24737-429F-4E6F-8F63-12C4B767A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264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3F39-A62B-4B43-88EF-B995DF8646ED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24737-429F-4E6F-8F63-12C4B767A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241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3F39-A62B-4B43-88EF-B995DF8646ED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24737-429F-4E6F-8F63-12C4B767A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826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3F39-A62B-4B43-88EF-B995DF8646ED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24737-429F-4E6F-8F63-12C4B767A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530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3F39-A62B-4B43-88EF-B995DF8646ED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24737-429F-4E6F-8F63-12C4B767A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458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3F39-A62B-4B43-88EF-B995DF8646ED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24737-429F-4E6F-8F63-12C4B767A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009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3F39-A62B-4B43-88EF-B995DF8646ED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24737-429F-4E6F-8F63-12C4B767A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452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A3F39-A62B-4B43-88EF-B995DF8646ED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24737-429F-4E6F-8F63-12C4B767A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271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emitsu.ru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www.idemitsu.ru/images/stories/virtuemart/product/zepro-sm-5w30-sngf-4-%284l%29touring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08434"/>
            <a:ext cx="3843020" cy="541210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4049485" y="1233714"/>
            <a:ext cx="770708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400" dirty="0" smtClean="0"/>
              <a:t>Синтетическое </a:t>
            </a:r>
            <a:r>
              <a:rPr lang="ru-RU" sz="2400" dirty="0"/>
              <a:t>энергосберегающее моторное масло для современных 4-х тактных </a:t>
            </a:r>
            <a:r>
              <a:rPr lang="ru-RU" sz="2400" b="1" dirty="0"/>
              <a:t>бензиновых</a:t>
            </a:r>
            <a:r>
              <a:rPr lang="ru-RU" sz="2400" dirty="0"/>
              <a:t> </a:t>
            </a:r>
            <a:r>
              <a:rPr lang="ru-RU" sz="2400" dirty="0" smtClean="0"/>
              <a:t>двигателей.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Подходит для двигателей с </a:t>
            </a:r>
            <a:r>
              <a:rPr lang="ru-RU" sz="2400" dirty="0"/>
              <a:t>турбо наддувом. </a:t>
            </a:r>
            <a:endParaRPr lang="ru-RU" sz="2400" dirty="0" smtClean="0"/>
          </a:p>
          <a:p>
            <a:pPr marL="457200" indent="-457200">
              <a:buAutoNum type="arabicPeriod"/>
            </a:pPr>
            <a:r>
              <a:rPr lang="ru-RU" sz="2400" dirty="0" smtClean="0"/>
              <a:t>Превосходные смазывающие характеристики </a:t>
            </a:r>
            <a:r>
              <a:rPr lang="ru-RU" sz="2400" dirty="0"/>
              <a:t>при высоких </a:t>
            </a:r>
            <a:r>
              <a:rPr lang="ru-RU" sz="2400" dirty="0" smtClean="0"/>
              <a:t>температурах.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Обеспечивает </a:t>
            </a:r>
            <a:r>
              <a:rPr lang="ru-RU" sz="2400" dirty="0"/>
              <a:t>надёжную защиту и топливную экономичность современных двигателей легковых автомобилей, микроавтобусов и внедорожников.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Соответствует спецификации: </a:t>
            </a:r>
            <a:r>
              <a:rPr lang="ru-RU" sz="2400" dirty="0" smtClean="0"/>
              <a:t>API </a:t>
            </a:r>
            <a:r>
              <a:rPr lang="ru-RU" sz="2400" dirty="0"/>
              <a:t>SN, ILSAC </a:t>
            </a:r>
            <a:r>
              <a:rPr lang="ru-RU" sz="2400" dirty="0" smtClean="0"/>
              <a:t>GF-5</a:t>
            </a:r>
          </a:p>
          <a:p>
            <a:endParaRPr lang="ru-RU" sz="2400" dirty="0"/>
          </a:p>
          <a:p>
            <a:r>
              <a:rPr lang="ru-RU" sz="2400" b="1" dirty="0" smtClean="0"/>
              <a:t>Применение</a:t>
            </a:r>
            <a:r>
              <a:rPr lang="ru-RU" sz="2400" b="1" dirty="0"/>
              <a:t>: </a:t>
            </a:r>
            <a:r>
              <a:rPr lang="ru-RU" sz="2400" dirty="0" smtClean="0"/>
              <a:t>бензиновый ДВС</a:t>
            </a:r>
            <a:endParaRPr lang="ru-RU" sz="2400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233057" y="477601"/>
            <a:ext cx="5725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Z</a:t>
            </a:r>
            <a:r>
              <a:rPr lang="en-US" sz="2400" b="1" dirty="0" smtClean="0"/>
              <a:t>EPRO</a:t>
            </a:r>
            <a:r>
              <a:rPr lang="en-US" sz="2400" b="1" dirty="0" smtClean="0"/>
              <a:t> TOURING 5W-30 </a:t>
            </a:r>
            <a:r>
              <a:rPr lang="en-US" sz="2400" b="1" dirty="0"/>
              <a:t>SN, ILSAC GF-5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572911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857629"/>
              </p:ext>
            </p:extLst>
          </p:nvPr>
        </p:nvGraphicFramePr>
        <p:xfrm>
          <a:off x="725713" y="1175651"/>
          <a:ext cx="10902407" cy="51489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06804">
                  <a:extLst>
                    <a:ext uri="{9D8B030D-6E8A-4147-A177-3AD203B41FA5}">
                      <a16:colId xmlns:a16="http://schemas.microsoft.com/office/drawing/2014/main" val="2520214824"/>
                    </a:ext>
                  </a:extLst>
                </a:gridCol>
                <a:gridCol w="3106804">
                  <a:extLst>
                    <a:ext uri="{9D8B030D-6E8A-4147-A177-3AD203B41FA5}">
                      <a16:colId xmlns:a16="http://schemas.microsoft.com/office/drawing/2014/main" val="3099885194"/>
                    </a:ext>
                  </a:extLst>
                </a:gridCol>
                <a:gridCol w="1486691">
                  <a:extLst>
                    <a:ext uri="{9D8B030D-6E8A-4147-A177-3AD203B41FA5}">
                      <a16:colId xmlns:a16="http://schemas.microsoft.com/office/drawing/2014/main" val="4077915350"/>
                    </a:ext>
                  </a:extLst>
                </a:gridCol>
                <a:gridCol w="1601054">
                  <a:extLst>
                    <a:ext uri="{9D8B030D-6E8A-4147-A177-3AD203B41FA5}">
                      <a16:colId xmlns:a16="http://schemas.microsoft.com/office/drawing/2014/main" val="3748331681"/>
                    </a:ext>
                  </a:extLst>
                </a:gridCol>
                <a:gridCol w="1601054">
                  <a:extLst>
                    <a:ext uri="{9D8B030D-6E8A-4147-A177-3AD203B41FA5}">
                      <a16:colId xmlns:a16="http://schemas.microsoft.com/office/drawing/2014/main" val="1445161353"/>
                    </a:ext>
                  </a:extLst>
                </a:gridCol>
              </a:tblGrid>
              <a:tr h="629644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Параметр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Метод испытания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Типовое значение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422286485"/>
                  </a:ext>
                </a:extLst>
              </a:tr>
              <a:tr h="34393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Класс вязкости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SAE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5W-30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4200363081"/>
                  </a:ext>
                </a:extLst>
              </a:tr>
              <a:tr h="34393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Цвет ASTM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D - 1500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L 2,5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2676358644"/>
                  </a:ext>
                </a:extLst>
              </a:tr>
              <a:tr h="34393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Плотность  (при температуре 15°C)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г/см3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D – 4052 - 96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0,8510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2210229586"/>
                  </a:ext>
                </a:extLst>
              </a:tr>
              <a:tr h="34393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Температура вспышки (COC)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°C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D - 92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230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2326786724"/>
                  </a:ext>
                </a:extLst>
              </a:tr>
              <a:tr h="34393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Вязкость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 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при температуре 40°C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мм2/с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D - 445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59,85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395707971"/>
                  </a:ext>
                </a:extLst>
              </a:tr>
              <a:tr h="4502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при температуре 100°C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мм2/с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D - 445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10,42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426801220"/>
                  </a:ext>
                </a:extLst>
              </a:tr>
              <a:tr h="34393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Температура застывания ,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°C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JIS K 2269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-42,5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3549808660"/>
                  </a:ext>
                </a:extLst>
              </a:tr>
              <a:tr h="34393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Индекс вязкости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D - 2270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164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258539613"/>
                  </a:ext>
                </a:extLst>
              </a:tr>
              <a:tr h="34393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Щелочное число,TBN (HCL)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мгКОН/г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D – 4739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8,10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4237875491"/>
                  </a:ext>
                </a:extLst>
              </a:tr>
              <a:tr h="62964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Вязкость при высокой температуре и скорости сдвига, (HTHS 150℃ mPa</a:t>
                      </a:r>
                      <a:r>
                        <a:rPr lang="zh-CN" sz="1600">
                          <a:effectLst/>
                        </a:rPr>
                        <a:t>・</a:t>
                      </a:r>
                      <a:r>
                        <a:rPr lang="ru-RU" sz="1600">
                          <a:effectLst/>
                        </a:rPr>
                        <a:t>s)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SAE J 300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3,05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3638292888"/>
                  </a:ext>
                </a:extLst>
              </a:tr>
              <a:tr h="34393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Вязкость проворачивания при -30, (CCS)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°C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SAE J 300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5050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3136758613"/>
                  </a:ext>
                </a:extLst>
              </a:tr>
              <a:tr h="34393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Содержание фосфора (P)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wt%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0,08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extLst>
                  <a:ext uri="{0D108BD9-81ED-4DB2-BD59-A6C34878D82A}">
                    <a16:rowId xmlns:a16="http://schemas.microsoft.com/office/drawing/2014/main" val="253615259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39137" y="566057"/>
            <a:ext cx="47137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err="1"/>
              <a:t>Физико</a:t>
            </a:r>
            <a:r>
              <a:rPr lang="ru-RU" sz="2400" b="1" dirty="0"/>
              <a:t> - химические показатели: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533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idemitsu.ru/images/stories/virtuemart/product/5w30-4l-(front)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719217"/>
            <a:ext cx="3831771" cy="5419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31770" y="1237376"/>
            <a:ext cx="786384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Синтетическое </a:t>
            </a:r>
            <a:r>
              <a:rPr lang="ru-RU" sz="2400" dirty="0"/>
              <a:t>моторное </a:t>
            </a:r>
            <a:r>
              <a:rPr lang="ru-RU" sz="2400" dirty="0" smtClean="0"/>
              <a:t>масло классификации </a:t>
            </a:r>
            <a:r>
              <a:rPr lang="ru-RU" sz="2400" dirty="0"/>
              <a:t>API SN. </a:t>
            </a:r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Сохраняет </a:t>
            </a:r>
            <a:r>
              <a:rPr lang="ru-RU" sz="2400" dirty="0"/>
              <a:t>текучесть при низких </a:t>
            </a:r>
            <a:r>
              <a:rPr lang="ru-RU" sz="2400" dirty="0" smtClean="0"/>
              <a:t>температурах</a:t>
            </a:r>
            <a:r>
              <a:rPr lang="en-US" sz="2400" dirty="0" smtClean="0"/>
              <a:t> (</a:t>
            </a:r>
            <a:r>
              <a:rPr lang="ru-RU" sz="2400" dirty="0" smtClean="0"/>
              <a:t>легкий </a:t>
            </a:r>
            <a:r>
              <a:rPr lang="ru-RU" sz="2400" dirty="0"/>
              <a:t>пуск двигателя в зимний период </a:t>
            </a:r>
            <a:r>
              <a:rPr lang="ru-RU" sz="2400" dirty="0" smtClean="0"/>
              <a:t>эксплуатации</a:t>
            </a:r>
            <a:r>
              <a:rPr lang="en-US" sz="2400" dirty="0" smtClean="0"/>
              <a:t>)</a:t>
            </a:r>
            <a:r>
              <a:rPr lang="ru-RU" sz="2400" dirty="0" smtClean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Сохраняет </a:t>
            </a:r>
            <a:r>
              <a:rPr lang="ru-RU" sz="2400" dirty="0"/>
              <a:t>превосходные смазывающие свойства при высоких </a:t>
            </a:r>
            <a:r>
              <a:rPr lang="ru-RU" sz="2400" dirty="0" smtClean="0"/>
              <a:t>нагрузках</a:t>
            </a:r>
            <a:r>
              <a:rPr lang="ru-RU" sz="2400" dirty="0"/>
              <a:t> </a:t>
            </a:r>
            <a:r>
              <a:rPr lang="ru-RU" sz="2400" dirty="0" smtClean="0"/>
              <a:t>(</a:t>
            </a:r>
            <a:r>
              <a:rPr lang="ru-RU" sz="2400" dirty="0"/>
              <a:t>снижает износ </a:t>
            </a:r>
            <a:r>
              <a:rPr lang="ru-RU" sz="2400" dirty="0" smtClean="0"/>
              <a:t>двигателя).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Имеет </a:t>
            </a:r>
            <a:r>
              <a:rPr lang="ru-RU" sz="2400" dirty="0"/>
              <a:t>отличную термическую стойкость. </a:t>
            </a:r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Превосходно </a:t>
            </a:r>
            <a:r>
              <a:rPr lang="ru-RU" sz="2400" dirty="0"/>
              <a:t>обеспечивает чистоту </a:t>
            </a:r>
            <a:r>
              <a:rPr lang="ru-RU" sz="2400" dirty="0" smtClean="0"/>
              <a:t>двигателя.</a:t>
            </a:r>
            <a:endParaRPr lang="ru-RU" sz="2400" dirty="0"/>
          </a:p>
          <a:p>
            <a:endParaRPr lang="ru-RU" sz="2400" b="1" dirty="0" smtClean="0"/>
          </a:p>
          <a:p>
            <a:r>
              <a:rPr lang="ru-RU" sz="2400" b="1" dirty="0" smtClean="0"/>
              <a:t>Соответствует </a:t>
            </a:r>
            <a:r>
              <a:rPr lang="ru-RU" sz="2400" b="1" dirty="0"/>
              <a:t>спецификации: </a:t>
            </a:r>
            <a:r>
              <a:rPr lang="ru-RU" sz="2400" dirty="0"/>
              <a:t>API SN, ILSAC </a:t>
            </a:r>
            <a:r>
              <a:rPr lang="ru-RU" sz="2400" dirty="0" smtClean="0"/>
              <a:t>GF-5</a:t>
            </a:r>
          </a:p>
          <a:p>
            <a:endParaRPr lang="ru-RU" sz="2400" dirty="0"/>
          </a:p>
          <a:p>
            <a:r>
              <a:rPr lang="ru-RU" sz="2400" b="1" dirty="0" smtClean="0"/>
              <a:t>Применение: </a:t>
            </a:r>
            <a:r>
              <a:rPr lang="ru-RU" sz="2400" dirty="0" smtClean="0"/>
              <a:t>бензиновый ДВС</a:t>
            </a:r>
          </a:p>
          <a:p>
            <a:endParaRPr lang="ru-RU" sz="2000" dirty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249458" y="488384"/>
            <a:ext cx="35735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IDEMITSU SN/GF-5 5W-30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647967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39137" y="566057"/>
            <a:ext cx="47137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err="1"/>
              <a:t>Физико</a:t>
            </a:r>
            <a:r>
              <a:rPr lang="ru-RU" sz="2400" b="1" dirty="0"/>
              <a:t> - химические показатели:</a:t>
            </a: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250645"/>
              </p:ext>
            </p:extLst>
          </p:nvPr>
        </p:nvGraphicFramePr>
        <p:xfrm>
          <a:off x="838200" y="1310644"/>
          <a:ext cx="10789921" cy="48920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28265">
                  <a:extLst>
                    <a:ext uri="{9D8B030D-6E8A-4147-A177-3AD203B41FA5}">
                      <a16:colId xmlns:a16="http://schemas.microsoft.com/office/drawing/2014/main" val="3838250694"/>
                    </a:ext>
                  </a:extLst>
                </a:gridCol>
                <a:gridCol w="1836260">
                  <a:extLst>
                    <a:ext uri="{9D8B030D-6E8A-4147-A177-3AD203B41FA5}">
                      <a16:colId xmlns:a16="http://schemas.microsoft.com/office/drawing/2014/main" val="1933304666"/>
                    </a:ext>
                  </a:extLst>
                </a:gridCol>
                <a:gridCol w="2625396">
                  <a:extLst>
                    <a:ext uri="{9D8B030D-6E8A-4147-A177-3AD203B41FA5}">
                      <a16:colId xmlns:a16="http://schemas.microsoft.com/office/drawing/2014/main" val="1216055260"/>
                    </a:ext>
                  </a:extLst>
                </a:gridCol>
              </a:tblGrid>
              <a:tr h="772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Параметр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Метод испытания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Типовое значение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74054496"/>
                  </a:ext>
                </a:extLst>
              </a:tr>
              <a:tr h="374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Класс вязкости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SAE 5W-30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94700027"/>
                  </a:ext>
                </a:extLst>
              </a:tr>
              <a:tr h="374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Цвет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D-1500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L3.0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51460666"/>
                  </a:ext>
                </a:extLst>
              </a:tr>
              <a:tr h="374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Плотность 15оС г/см3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D-4052-96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0.8555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36105946"/>
                  </a:ext>
                </a:extLst>
              </a:tr>
              <a:tr h="374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Температура вспышки (COC) оС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D-92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238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60299286"/>
                  </a:ext>
                </a:extLst>
              </a:tr>
              <a:tr h="374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Вязкость, сСт при 40оС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D-445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60,08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27453329"/>
                  </a:ext>
                </a:extLst>
              </a:tr>
              <a:tr h="374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при 100оС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D-445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10,24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5383629"/>
                  </a:ext>
                </a:extLst>
              </a:tr>
              <a:tr h="374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Температура застывания оС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D-97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-41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4701082"/>
                  </a:ext>
                </a:extLst>
              </a:tr>
              <a:tr h="374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Индекс вязкости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D-2270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159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81685129"/>
                  </a:ext>
                </a:extLst>
              </a:tr>
              <a:tr h="374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Общее щелочное число (TBN), HCLO4 (мгKOH/г)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D-2896-96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7,66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36481022"/>
                  </a:ext>
                </a:extLst>
              </a:tr>
              <a:tr h="374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Испаряемость по NOACK (wt%)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D-5800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10,50 (Max-15,0 wt%)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07847714"/>
                  </a:ext>
                </a:extLst>
              </a:tr>
              <a:tr h="374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Вспенивание при 93,5оС (мл)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D-892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&lt;10-0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1872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9953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idemitsu.ru/images/stories/virtuemart/product/5w-40-4l-(front)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6945"/>
            <a:ext cx="3764280" cy="5324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64280" y="1402080"/>
            <a:ext cx="812292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Синтетическое </a:t>
            </a:r>
            <a:r>
              <a:rPr lang="ru-RU" sz="2400" dirty="0"/>
              <a:t>моторное </a:t>
            </a:r>
            <a:r>
              <a:rPr lang="ru-RU" sz="2400" dirty="0" smtClean="0"/>
              <a:t>масло </a:t>
            </a:r>
            <a:r>
              <a:rPr lang="ru-RU" sz="2400" dirty="0"/>
              <a:t>API SN.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Отличная термическая и окислительная стойкость при температурах свыше 100°С </a:t>
            </a:r>
            <a:r>
              <a:rPr lang="ru-RU" sz="2400" dirty="0" smtClean="0"/>
              <a:t>(обеспечивает </a:t>
            </a:r>
            <a:r>
              <a:rPr lang="ru-RU" sz="2400" dirty="0"/>
              <a:t>защиту поршней от образования </a:t>
            </a:r>
            <a:r>
              <a:rPr lang="ru-RU" sz="2400" dirty="0" smtClean="0"/>
              <a:t>нагара).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Отличная защита от образования низкотемпературных </a:t>
            </a:r>
            <a:r>
              <a:rPr lang="ru-RU" sz="2400" dirty="0" smtClean="0"/>
              <a:t>отложений.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Увеличивает срок службы двигателя, снижая </a:t>
            </a:r>
            <a:r>
              <a:rPr lang="ru-RU" sz="2400" dirty="0" smtClean="0"/>
              <a:t>износ.</a:t>
            </a:r>
          </a:p>
          <a:p>
            <a:endParaRPr lang="ru-RU" sz="2400" dirty="0" smtClean="0"/>
          </a:p>
          <a:p>
            <a:r>
              <a:rPr lang="ru-RU" sz="2400" b="1" dirty="0" smtClean="0"/>
              <a:t>Соответствует </a:t>
            </a:r>
            <a:r>
              <a:rPr lang="ru-RU" sz="2400" b="1" dirty="0"/>
              <a:t>спецификации</a:t>
            </a:r>
            <a:r>
              <a:rPr lang="ru-RU" sz="2400" dirty="0"/>
              <a:t> </a:t>
            </a:r>
            <a:r>
              <a:rPr lang="ru-RU" sz="2400" b="1" dirty="0"/>
              <a:t>: </a:t>
            </a:r>
            <a:r>
              <a:rPr lang="ru-RU" sz="2400" dirty="0"/>
              <a:t>API </a:t>
            </a:r>
            <a:r>
              <a:rPr lang="ru-RU" sz="2400" dirty="0" smtClean="0"/>
              <a:t>SN/CF</a:t>
            </a:r>
          </a:p>
          <a:p>
            <a:endParaRPr lang="ru-RU" sz="2400" dirty="0"/>
          </a:p>
          <a:p>
            <a:r>
              <a:rPr lang="ru-RU" sz="2400" b="1" dirty="0" smtClean="0"/>
              <a:t>Применение: </a:t>
            </a:r>
            <a:r>
              <a:rPr lang="ru-RU" sz="2400" dirty="0" smtClean="0"/>
              <a:t>бензиновый и дизельный ДВС</a:t>
            </a:r>
          </a:p>
          <a:p>
            <a:endParaRPr lang="ru-RU" sz="2000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479147" y="548640"/>
            <a:ext cx="32914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IDEMITSU SN/CF 5W-40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21447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39137" y="566057"/>
            <a:ext cx="47137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err="1"/>
              <a:t>Физико</a:t>
            </a:r>
            <a:r>
              <a:rPr lang="ru-RU" sz="2400" b="1" dirty="0"/>
              <a:t> - химические показатели:</a:t>
            </a: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533833"/>
              </p:ext>
            </p:extLst>
          </p:nvPr>
        </p:nvGraphicFramePr>
        <p:xfrm>
          <a:off x="929640" y="1356362"/>
          <a:ext cx="10820400" cy="4663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65443">
                  <a:extLst>
                    <a:ext uri="{9D8B030D-6E8A-4147-A177-3AD203B41FA5}">
                      <a16:colId xmlns:a16="http://schemas.microsoft.com/office/drawing/2014/main" val="450427184"/>
                    </a:ext>
                  </a:extLst>
                </a:gridCol>
                <a:gridCol w="2026648">
                  <a:extLst>
                    <a:ext uri="{9D8B030D-6E8A-4147-A177-3AD203B41FA5}">
                      <a16:colId xmlns:a16="http://schemas.microsoft.com/office/drawing/2014/main" val="1784344812"/>
                    </a:ext>
                  </a:extLst>
                </a:gridCol>
                <a:gridCol w="2628309">
                  <a:extLst>
                    <a:ext uri="{9D8B030D-6E8A-4147-A177-3AD203B41FA5}">
                      <a16:colId xmlns:a16="http://schemas.microsoft.com/office/drawing/2014/main" val="750614631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Параметр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Метод испытания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Типовое значение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36477457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Класс вязкости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SAE 5W-40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8785626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Цвет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D-1500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L3.0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75476825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Плотность 15оС г/см3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D-4052-96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0.8565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6579281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Температура вспышки (COC) оС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D-92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238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023408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Вязкость, сСт при 40оС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D-445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83,01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61723215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при 100оС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D-445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13,57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65657696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Температура застывания оС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D-97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-39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5628945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Индекс вязкости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D-2270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167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67979507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Общее щелочное число (TBN), HCLO4 (мгKOH/г)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D-2896-96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8,40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515486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Испаряемость по NOACK (wt%)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D-5800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10,50 (Max-15,0 wt%)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3260143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Вспенивание при 93,5оС (мл)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D-892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&lt;10-0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86283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6048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" y="1253331"/>
            <a:ext cx="3048939" cy="4351338"/>
          </a:xfrm>
        </p:spPr>
      </p:pic>
      <p:sp>
        <p:nvSpPr>
          <p:cNvPr id="5" name="TextBox 4"/>
          <p:cNvSpPr txBox="1"/>
          <p:nvPr/>
        </p:nvSpPr>
        <p:spPr>
          <a:xfrm>
            <a:off x="4686300" y="365761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IDEMITSU </a:t>
            </a:r>
            <a:r>
              <a:rPr lang="en-US" sz="2400" b="1" dirty="0"/>
              <a:t>CVTF </a:t>
            </a:r>
            <a:endParaRPr lang="ru-RU" sz="2400" dirty="0"/>
          </a:p>
          <a:p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764280" y="1253330"/>
            <a:ext cx="809244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Синтетическое </a:t>
            </a:r>
            <a:r>
              <a:rPr lang="ru-RU" sz="2000" dirty="0"/>
              <a:t>трансмиссионное масло для коробок передач </a:t>
            </a:r>
            <a:r>
              <a:rPr lang="ru-RU" sz="2000" dirty="0" err="1"/>
              <a:t>вариаторного</a:t>
            </a:r>
            <a:r>
              <a:rPr lang="ru-RU" sz="2000" dirty="0"/>
              <a:t> типа (CVT) с длительным сроком службы. </a:t>
            </a:r>
            <a:endParaRPr lang="ru-RU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Высокая </a:t>
            </a:r>
            <a:r>
              <a:rPr lang="ru-RU" sz="2000" dirty="0"/>
              <a:t>устойчивость к </a:t>
            </a:r>
            <a:r>
              <a:rPr lang="ru-RU" sz="2000" dirty="0" smtClean="0"/>
              <a:t>окислению.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Стабильность </a:t>
            </a:r>
            <a:r>
              <a:rPr lang="ru-RU" sz="2000" dirty="0"/>
              <a:t>вязкости на протяжении всего срока службы масла в условиях высоких контактных нагрузок и </a:t>
            </a:r>
            <a:r>
              <a:rPr lang="ru-RU" sz="2000" dirty="0" smtClean="0"/>
              <a:t>температур.</a:t>
            </a:r>
          </a:p>
          <a:p>
            <a:endParaRPr lang="ru-RU" sz="2000" b="1" cap="all" dirty="0" smtClean="0"/>
          </a:p>
          <a:p>
            <a:r>
              <a:rPr lang="ru-RU" sz="2000" b="1" cap="all" dirty="0" smtClean="0"/>
              <a:t>ОДОБРЕНО</a:t>
            </a:r>
            <a:r>
              <a:rPr lang="ru-RU" sz="2000" cap="all" dirty="0"/>
              <a:t>: </a:t>
            </a:r>
            <a:endParaRPr lang="ru-RU" sz="2000" cap="all" dirty="0" smtClean="0"/>
          </a:p>
          <a:p>
            <a:r>
              <a:rPr lang="en-US" sz="2000" dirty="0" smtClean="0"/>
              <a:t>TOYOTA </a:t>
            </a:r>
            <a:r>
              <a:rPr lang="en-US" sz="2000" dirty="0"/>
              <a:t>CVT FLUID TC, CVT FLUID FE; MITSUBISHI DIA QUEEN CVT FLUID J1, DIA QUEEN CVT FLUID J4; NISSAN CVT FLUID NS-1, NS-2, NS-3; HONDA HCF-2, ULTRA HCF-2, CVTF, ULTRA HMMF (</a:t>
            </a:r>
            <a:r>
              <a:rPr lang="ru-RU" sz="2000" dirty="0"/>
              <a:t>для трансмиссий </a:t>
            </a:r>
            <a:r>
              <a:rPr lang="en-US" sz="2000" dirty="0"/>
              <a:t>MULTIMATIC </a:t>
            </a:r>
            <a:r>
              <a:rPr lang="ru-RU" sz="2000" dirty="0"/>
              <a:t>с гидротрансформатором); </a:t>
            </a:r>
            <a:r>
              <a:rPr lang="en-US" sz="2000" dirty="0"/>
              <a:t>SUBARU </a:t>
            </a:r>
            <a:r>
              <a:rPr lang="en-US" sz="2000" dirty="0" err="1"/>
              <a:t>i</a:t>
            </a:r>
            <a:r>
              <a:rPr lang="en-US" sz="2000" dirty="0"/>
              <a:t>-CVT FLUID, </a:t>
            </a:r>
            <a:r>
              <a:rPr lang="en-US" sz="2000" dirty="0" err="1"/>
              <a:t>i</a:t>
            </a:r>
            <a:r>
              <a:rPr lang="en-US" sz="2000" dirty="0"/>
              <a:t>-CVT FG, ECVT; SUZUKI CVT FLUID; DAIHATSU AMMIX CVT FLUID-DC; CVTF 3320</a:t>
            </a:r>
            <a:r>
              <a:rPr lang="en-US" sz="2000" dirty="0" smtClean="0"/>
              <a:t>.</a:t>
            </a:r>
          </a:p>
          <a:p>
            <a:endParaRPr lang="ru-RU" sz="2000" dirty="0" smtClean="0"/>
          </a:p>
          <a:p>
            <a:r>
              <a:rPr lang="ru-RU" sz="2000" dirty="0" smtClean="0"/>
              <a:t>Таблица применимости доступна на сайт производителя:</a:t>
            </a:r>
          </a:p>
          <a:p>
            <a:r>
              <a:rPr lang="en-US" sz="2400" dirty="0" smtClean="0">
                <a:hlinkClick r:id="rId3"/>
              </a:rPr>
              <a:t>www.idemitsu.ru</a:t>
            </a:r>
            <a:endParaRPr lang="ru-RU" sz="2400" dirty="0" smtClean="0"/>
          </a:p>
          <a:p>
            <a:r>
              <a:rPr lang="ru-RU" sz="2400" dirty="0" smtClean="0"/>
              <a:t>В разделе продукты, трансмиссионные масла.</a:t>
            </a:r>
            <a:endParaRPr lang="ru-RU" sz="2400" dirty="0" smtClean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31215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39137" y="566057"/>
            <a:ext cx="47137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err="1"/>
              <a:t>Физико</a:t>
            </a:r>
            <a:r>
              <a:rPr lang="ru-RU" sz="2400" b="1" dirty="0"/>
              <a:t> - химические показатели:</a:t>
            </a: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119325"/>
              </p:ext>
            </p:extLst>
          </p:nvPr>
        </p:nvGraphicFramePr>
        <p:xfrm>
          <a:off x="1066800" y="1219200"/>
          <a:ext cx="10424161" cy="47701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78825">
                  <a:extLst>
                    <a:ext uri="{9D8B030D-6E8A-4147-A177-3AD203B41FA5}">
                      <a16:colId xmlns:a16="http://schemas.microsoft.com/office/drawing/2014/main" val="339533145"/>
                    </a:ext>
                  </a:extLst>
                </a:gridCol>
                <a:gridCol w="1722492">
                  <a:extLst>
                    <a:ext uri="{9D8B030D-6E8A-4147-A177-3AD203B41FA5}">
                      <a16:colId xmlns:a16="http://schemas.microsoft.com/office/drawing/2014/main" val="2548026312"/>
                    </a:ext>
                  </a:extLst>
                </a:gridCol>
                <a:gridCol w="1622844">
                  <a:extLst>
                    <a:ext uri="{9D8B030D-6E8A-4147-A177-3AD203B41FA5}">
                      <a16:colId xmlns:a16="http://schemas.microsoft.com/office/drawing/2014/main" val="2033137010"/>
                    </a:ext>
                  </a:extLst>
                </a:gridCol>
              </a:tblGrid>
              <a:tr h="699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Параметр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Метод испытания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Типовое значение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45451778"/>
                  </a:ext>
                </a:extLst>
              </a:tr>
              <a:tr h="339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Цвет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D - 1500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Зеленый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53918245"/>
                  </a:ext>
                </a:extLst>
              </a:tr>
              <a:tr h="339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Плотность при 15 °C г/см3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D - 4052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0,8525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22276643"/>
                  </a:ext>
                </a:extLst>
              </a:tr>
              <a:tr h="339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Температура вспышки (COC) °C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D - 92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206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4556977"/>
                  </a:ext>
                </a:extLst>
              </a:tr>
              <a:tr h="339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Вязкость, сСт при температуре 40 °C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D - 445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30,93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25607740"/>
                  </a:ext>
                </a:extLst>
              </a:tr>
              <a:tr h="339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при температуре 100 °C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D - 445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7,006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72914943"/>
                  </a:ext>
                </a:extLst>
              </a:tr>
              <a:tr h="339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Индекс вязкости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D - 2270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199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24453793"/>
                  </a:ext>
                </a:extLst>
              </a:tr>
              <a:tr h="339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Температура потери текучести, °C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D - 6749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- 45,0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99055429"/>
                  </a:ext>
                </a:extLst>
              </a:tr>
              <a:tr h="339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Общее кислотное число TAN, мгКОН/г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D - 664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0,84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00846903"/>
                  </a:ext>
                </a:extLst>
              </a:tr>
              <a:tr h="339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Вспенивание / Устойчивость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D - 892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10 - 0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83364414"/>
                  </a:ext>
                </a:extLst>
              </a:tr>
              <a:tr h="339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Дозирование 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мл/мл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0/0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21806531"/>
                  </a:ext>
                </a:extLst>
              </a:tr>
              <a:tr h="339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Дозирование 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мл/мл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0/0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25397650"/>
                  </a:ext>
                </a:extLst>
              </a:tr>
              <a:tr h="339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Дозирование 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мл/мл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0/0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9435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4967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610</Words>
  <Application>Microsoft Office PowerPoint</Application>
  <PresentationFormat>Широкоэкранный</PresentationFormat>
  <Paragraphs>204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等线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пк</cp:lastModifiedBy>
  <cp:revision>14</cp:revision>
  <dcterms:created xsi:type="dcterms:W3CDTF">2020-12-15T12:26:36Z</dcterms:created>
  <dcterms:modified xsi:type="dcterms:W3CDTF">2020-12-15T14:45:12Z</dcterms:modified>
</cp:coreProperties>
</file>